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4403-52ED-45E3-B116-CF40B52489D8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Dark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2" y="-412656"/>
            <a:ext cx="9504040" cy="73700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500174"/>
            <a:ext cx="7344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Оцінювання здобувачів </a:t>
            </a:r>
          </a:p>
          <a:p>
            <a:pPr algn="ctr"/>
            <a:r>
              <a:rPr lang="uk-UA" sz="5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освіти </a:t>
            </a:r>
            <a:r>
              <a:rPr lang="en-US" sz="5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5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 умовах дистанційного навчання: реалії  та виклики</a:t>
            </a:r>
            <a:endParaRPr lang="en-US" sz="55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Picture 2" descr="C:\Users\rdh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485" y="116632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Режими оцінювання, їх особливості 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sz="4000" u="sng" dirty="0" smtClean="0">
                <a:solidFill>
                  <a:srgbClr val="C00000"/>
                </a:solidFill>
              </a:rPr>
              <a:t>Синхронний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б</a:t>
            </a:r>
            <a:r>
              <a:rPr lang="uk-UA" dirty="0" smtClean="0"/>
              <a:t>ільш об</a:t>
            </a:r>
            <a:r>
              <a:rPr lang="en-US" dirty="0" smtClean="0"/>
              <a:t>’</a:t>
            </a:r>
            <a:r>
              <a:rPr lang="uk-UA" dirty="0" err="1" smtClean="0"/>
              <a:t>єктивний</a:t>
            </a:r>
            <a:r>
              <a:rPr lang="uk-UA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м</a:t>
            </a:r>
            <a:r>
              <a:rPr lang="uk-UA" dirty="0" smtClean="0"/>
              <a:t>ожливі технічні збої, тому буває повторне використання завдань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sz="4000" u="sng" dirty="0" smtClean="0">
                <a:solidFill>
                  <a:srgbClr val="C00000"/>
                </a:solidFill>
              </a:rPr>
              <a:t>Асинхронний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м</a:t>
            </a:r>
            <a:r>
              <a:rPr lang="uk-UA" dirty="0" smtClean="0"/>
              <a:t>енш об</a:t>
            </a:r>
            <a:r>
              <a:rPr lang="en-US" dirty="0" smtClean="0"/>
              <a:t>’</a:t>
            </a:r>
            <a:r>
              <a:rPr lang="uk-UA" dirty="0" err="1" smtClean="0"/>
              <a:t>єктивний</a:t>
            </a:r>
            <a:r>
              <a:rPr lang="uk-UA" dirty="0" smtClean="0"/>
              <a:t>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uk-UA" dirty="0"/>
              <a:t>з</a:t>
            </a:r>
            <a:r>
              <a:rPr lang="uk-UA" dirty="0" smtClean="0"/>
              <a:t>авдання учні виконують у зручний для них час, а виконані роботи надсилають вчителю</a:t>
            </a:r>
            <a:endParaRPr lang="en-US" dirty="0" smtClean="0"/>
          </a:p>
        </p:txBody>
      </p:sp>
      <p:pic>
        <p:nvPicPr>
          <p:cNvPr id="1026" name="Picture 2" descr="C:\Users\rdh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37112"/>
            <a:ext cx="266429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87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Технічні умови синхронного режиму оцінювання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/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uk-UA" dirty="0" smtClean="0">
                <a:solidFill>
                  <a:srgbClr val="C00000"/>
                </a:solidFill>
              </a:rPr>
              <a:t>Тести з використанням платформ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Googlclassroom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Naurok</a:t>
            </a:r>
            <a:r>
              <a:rPr lang="en-US" dirty="0" smtClean="0">
                <a:solidFill>
                  <a:srgbClr val="C00000"/>
                </a:solidFill>
              </a:rPr>
              <a:t> Moodle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Письмові роботи (</a:t>
            </a:r>
            <a:r>
              <a:rPr lang="en-US" dirty="0" smtClean="0">
                <a:solidFill>
                  <a:srgbClr val="0070C0"/>
                </a:solidFill>
              </a:rPr>
              <a:t>Skype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Zoom</a:t>
            </a:r>
            <a:r>
              <a:rPr lang="uk-UA" dirty="0" smtClean="0">
                <a:solidFill>
                  <a:srgbClr val="0070C0"/>
                </a:solidFill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Усна форма контролю(</a:t>
            </a:r>
            <a:r>
              <a:rPr lang="en-US" dirty="0" smtClean="0">
                <a:solidFill>
                  <a:srgbClr val="00B050"/>
                </a:solidFill>
              </a:rPr>
              <a:t>Skype</a:t>
            </a:r>
            <a:r>
              <a:rPr lang="uk-UA" dirty="0" smtClean="0">
                <a:solidFill>
                  <a:srgbClr val="00B050"/>
                </a:solidFill>
              </a:rPr>
              <a:t>,</a:t>
            </a:r>
            <a:r>
              <a:rPr lang="en-US" dirty="0" smtClean="0">
                <a:solidFill>
                  <a:srgbClr val="00B050"/>
                </a:solidFill>
              </a:rPr>
              <a:t> Zoom</a:t>
            </a:r>
            <a:r>
              <a:rPr lang="uk-UA" dirty="0" smtClean="0">
                <a:solidFill>
                  <a:srgbClr val="00B050"/>
                </a:solidFill>
              </a:rPr>
              <a:t>)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uk-UA" dirty="0" err="1" smtClean="0">
                <a:solidFill>
                  <a:srgbClr val="7030A0"/>
                </a:solidFill>
              </a:rPr>
              <a:t>Онлайн-</a:t>
            </a:r>
            <a:r>
              <a:rPr lang="uk-UA" dirty="0" smtClean="0">
                <a:solidFill>
                  <a:srgbClr val="7030A0"/>
                </a:solidFill>
              </a:rPr>
              <a:t> семінари (</a:t>
            </a:r>
            <a:r>
              <a:rPr lang="en-US" dirty="0" smtClean="0">
                <a:solidFill>
                  <a:srgbClr val="7030A0"/>
                </a:solidFill>
              </a:rPr>
              <a:t>Skype</a:t>
            </a:r>
            <a:r>
              <a:rPr lang="uk-UA" dirty="0" smtClean="0">
                <a:solidFill>
                  <a:srgbClr val="7030A0"/>
                </a:solidFill>
              </a:rPr>
              <a:t>,</a:t>
            </a:r>
            <a:r>
              <a:rPr lang="en-US" dirty="0" smtClean="0">
                <a:solidFill>
                  <a:srgbClr val="7030A0"/>
                </a:solidFill>
              </a:rPr>
              <a:t> Zoom</a:t>
            </a:r>
            <a:r>
              <a:rPr lang="uk-UA" dirty="0" smtClean="0">
                <a:solidFill>
                  <a:srgbClr val="7030A0"/>
                </a:solidFill>
              </a:rPr>
              <a:t>), чати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uk-UA" dirty="0" smtClean="0">
                <a:solidFill>
                  <a:srgbClr val="7030A0"/>
                </a:solidFill>
              </a:rPr>
              <a:t>(</a:t>
            </a:r>
            <a:r>
              <a:rPr lang="en-US" dirty="0" smtClean="0">
                <a:solidFill>
                  <a:srgbClr val="7030A0"/>
                </a:solidFill>
              </a:rPr>
              <a:t>Moodle</a:t>
            </a:r>
            <a:r>
              <a:rPr lang="uk-UA" dirty="0" smtClean="0">
                <a:solidFill>
                  <a:srgbClr val="7030A0"/>
                </a:solidFill>
              </a:rPr>
              <a:t>), закриті групи (</a:t>
            </a:r>
            <a:r>
              <a:rPr lang="en-US" dirty="0" smtClean="0">
                <a:solidFill>
                  <a:srgbClr val="7030A0"/>
                </a:solidFill>
              </a:rPr>
              <a:t> Facebook</a:t>
            </a:r>
            <a:r>
              <a:rPr lang="uk-UA" dirty="0" smtClean="0">
                <a:solidFill>
                  <a:srgbClr val="7030A0"/>
                </a:solidFill>
              </a:rPr>
              <a:t>)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rdh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3"/>
            <a:ext cx="2403351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0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Технічні умови асинхронного оцінювання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Завдання на платформах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Googlclassroom</a:t>
            </a:r>
            <a:r>
              <a:rPr lang="uk-UA" dirty="0" smtClean="0">
                <a:solidFill>
                  <a:srgbClr val="C00000"/>
                </a:solidFill>
              </a:rPr>
              <a:t>,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Naurok</a:t>
            </a:r>
            <a:r>
              <a:rPr lang="uk-UA" dirty="0" smtClean="0">
                <a:solidFill>
                  <a:srgbClr val="C00000"/>
                </a:solidFill>
              </a:rPr>
              <a:t>,</a:t>
            </a:r>
            <a:r>
              <a:rPr lang="en-US" dirty="0" smtClean="0">
                <a:solidFill>
                  <a:srgbClr val="C00000"/>
                </a:solidFill>
              </a:rPr>
              <a:t> Moodle</a:t>
            </a:r>
            <a:r>
              <a:rPr lang="uk-UA" dirty="0" smtClean="0">
                <a:solidFill>
                  <a:srgbClr val="C00000"/>
                </a:solidFill>
              </a:rPr>
              <a:t>;</a:t>
            </a:r>
            <a:endParaRPr lang="uk-UA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70C0"/>
                </a:solidFill>
              </a:rPr>
              <a:t>Письмові роботи виконуються у текстовій редакції </a:t>
            </a:r>
            <a:r>
              <a:rPr lang="en-US" dirty="0" smtClean="0">
                <a:solidFill>
                  <a:srgbClr val="0070C0"/>
                </a:solidFill>
              </a:rPr>
              <a:t>(Word</a:t>
            </a:r>
            <a:r>
              <a:rPr lang="uk-UA" dirty="0" smtClean="0">
                <a:solidFill>
                  <a:srgbClr val="0070C0"/>
                </a:solidFill>
              </a:rPr>
              <a:t>), робочих зошитах у зручний час і надсилаються вчителю через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( </a:t>
            </a:r>
            <a:r>
              <a:rPr lang="en-US" dirty="0" err="1" smtClean="0">
                <a:solidFill>
                  <a:srgbClr val="0070C0"/>
                </a:solidFill>
              </a:rPr>
              <a:t>Viber</a:t>
            </a:r>
            <a:r>
              <a:rPr lang="uk-UA" dirty="0">
                <a:solidFill>
                  <a:srgbClr val="0070C0"/>
                </a:solidFill>
              </a:rPr>
              <a:t>,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WhatsApp</a:t>
            </a:r>
            <a:r>
              <a:rPr lang="uk-UA" dirty="0">
                <a:solidFill>
                  <a:srgbClr val="0070C0"/>
                </a:solidFill>
              </a:rPr>
              <a:t>,</a:t>
            </a:r>
            <a:r>
              <a:rPr lang="en-US" dirty="0" smtClean="0">
                <a:solidFill>
                  <a:srgbClr val="0070C0"/>
                </a:solidFill>
              </a:rPr>
              <a:t> Facebook</a:t>
            </a:r>
            <a:r>
              <a:rPr lang="uk-UA" dirty="0" smtClean="0">
                <a:solidFill>
                  <a:srgbClr val="0070C0"/>
                </a:solidFill>
              </a:rPr>
              <a:t>);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Диктанти за допомогою аудіо, відеозапису</a:t>
            </a:r>
          </a:p>
          <a:p>
            <a:r>
              <a:rPr lang="uk-UA" dirty="0" err="1" smtClean="0">
                <a:solidFill>
                  <a:srgbClr val="7030A0"/>
                </a:solidFill>
              </a:rPr>
              <a:t>Відео-запис</a:t>
            </a:r>
            <a:r>
              <a:rPr lang="uk-UA" dirty="0" smtClean="0">
                <a:solidFill>
                  <a:srgbClr val="7030A0"/>
                </a:solidFill>
              </a:rPr>
              <a:t> усних відповідей( розповідь, вірш ) з наступним відсиланням вчителю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rdh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223086"/>
            <a:ext cx="1512168" cy="114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60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7030A0"/>
                </a:solidFill>
              </a:rPr>
              <a:t>Види оцінювання 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Поточне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ru-RU" sz="2000" dirty="0">
              <a:ea typeface="Calibri"/>
              <a:cs typeface="Times New Roman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Поточно-формувальне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Підсумкове</a:t>
            </a:r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тематичне-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враховуються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всі види навчальної діяльності, що підлягали оцінюванню протягом вивчення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теми.</a:t>
            </a: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семестрове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здійснюється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підставі тематичних оцінок.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Річне</a:t>
            </a:r>
            <a:r>
              <a:rPr lang="ru-RU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оцінювання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здійснюється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підставі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семестрових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або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скоригованих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семестрових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оцінок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Річна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оцінка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не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обов’язково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є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середнім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арифметичним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rdh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8151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18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єктивне</a:t>
            </a:r>
            <a:r>
              <a:rPr lang="uk-UA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здобувачів</a:t>
            </a:r>
            <a:b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реалізації 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прозорі критерії оцінювання  та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само-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взаємооцінювання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бгрунтування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оцінки на основі критеріїв;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оприлюднення Положення про академічну    доброчесність;</a:t>
            </a:r>
          </a:p>
          <a:p>
            <a:pPr marL="0" indent="0"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-просвітницька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діяльність щодо дотримання академічної доброчесності учасниками освітнього процесу.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rdh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3"/>
            <a:ext cx="115212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1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Нормативно-правова  </a:t>
            </a:r>
            <a:r>
              <a:rPr lang="uk-UA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база </a:t>
            </a:r>
            <a:br>
              <a:rPr lang="uk-UA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4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000" b="1" i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єктивного</a:t>
            </a:r>
            <a:r>
              <a:rPr lang="uk-UA" sz="40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результатів навчання</a:t>
            </a: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8239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uk-UA" dirty="0"/>
          </a:p>
          <a:p>
            <a:pPr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 України « Про освіту»( 2017) , ст.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17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,42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 України « Про повну загальну середню освіту» ( 2020), ст.43, п. 4,5,6, 7.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Наказ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08.09.2020року №1115 «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дистанційного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>
                <a:latin typeface="Times New Roman"/>
                <a:ea typeface="Calibri"/>
                <a:cs typeface="Times New Roman"/>
              </a:rPr>
              <a:t> </a:t>
            </a:r>
            <a:endParaRPr lang="en-US" dirty="0" smtClean="0">
              <a:latin typeface="Times New Roma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Порядок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переведення учнів (вихованців) закладу загальної середньої освіти до наступного класу, затверджений наказом Міністерства освіти і науки України 14.07.2015 № 762 (у редакції наказу Міністерства освіти і науки України від 08.05.2019 № 621), зареєстрований в Міністерстві юстиції України 30.07.2015 за № 924/27369;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Інструкція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з ведення класного журналу 5-11(12)-х класів загальноосвітніх навчальних закладів, затверджена наказом Міністерства освіти і науки України від 03.06.2006 № 496. </a:t>
            </a:r>
            <a:endParaRPr lang="ru-RU" sz="2400" dirty="0"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dirty="0"/>
          </a:p>
        </p:txBody>
      </p:sp>
      <p:pic>
        <p:nvPicPr>
          <p:cNvPr id="1026" name="Picture 2" descr="C:\Users\rdh\Desktop\Onlayn-1000x5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715971"/>
            <a:ext cx="2376264" cy="113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Прийоми попередження академічної доброчесності здобувачам</a:t>
            </a:r>
            <a:r>
              <a:rPr lang="uk-UA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392488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Замість рефератів пропонувати написати тематичне есе;</a:t>
            </a:r>
          </a:p>
          <a:p>
            <a:r>
              <a:rPr lang="uk-UA" dirty="0">
                <a:solidFill>
                  <a:srgbClr val="C00000"/>
                </a:solidFill>
              </a:rPr>
              <a:t>н</a:t>
            </a:r>
            <a:r>
              <a:rPr lang="uk-UA" dirty="0" smtClean="0">
                <a:solidFill>
                  <a:srgbClr val="C00000"/>
                </a:solidFill>
              </a:rPr>
              <a:t>е використовувати завдання підручника;</a:t>
            </a:r>
          </a:p>
          <a:p>
            <a:r>
              <a:rPr lang="uk-UA" dirty="0">
                <a:solidFill>
                  <a:srgbClr val="00B050"/>
                </a:solidFill>
              </a:rPr>
              <a:t>з</a:t>
            </a:r>
            <a:r>
              <a:rPr lang="uk-UA" dirty="0" smtClean="0">
                <a:solidFill>
                  <a:srgbClr val="00B050"/>
                </a:solidFill>
              </a:rPr>
              <a:t>авдання не повинні мати готові відповіді в підручнику;</a:t>
            </a:r>
          </a:p>
          <a:p>
            <a:r>
              <a:rPr lang="uk-UA" dirty="0">
                <a:solidFill>
                  <a:srgbClr val="FF0000"/>
                </a:solidFill>
              </a:rPr>
              <a:t>в</a:t>
            </a:r>
            <a:r>
              <a:rPr lang="uk-UA" dirty="0" smtClean="0">
                <a:solidFill>
                  <a:srgbClr val="FF0000"/>
                </a:solidFill>
              </a:rPr>
              <a:t>икористовувати відкриті питання, які потребують володіння прийомами критичного мислення.</a:t>
            </a:r>
          </a:p>
          <a:p>
            <a:endParaRPr lang="ru-RU" dirty="0"/>
          </a:p>
        </p:txBody>
      </p:sp>
      <p:pic>
        <p:nvPicPr>
          <p:cNvPr id="1026" name="Picture 2" descr="C:\Users\rdh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326665"/>
            <a:ext cx="302895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601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Documents and Settings\1\Рабочий стол\our-mission-statement-20140519072426-53794f3a4dc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285992"/>
            <a:ext cx="8286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Дякую за увагу !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405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Режими оцінювання, їх особливості </vt:lpstr>
      <vt:lpstr>Технічні умови синхронного режиму оцінювання</vt:lpstr>
      <vt:lpstr>Технічні умови асинхронного оцінювання</vt:lpstr>
      <vt:lpstr>Види оцінювання </vt:lpstr>
      <vt:lpstr>    Об’єктивне  оцінювання здобувачів </vt:lpstr>
      <vt:lpstr>   Нормативно-правова  база  об’єктивного оцінювання результатів навчання    </vt:lpstr>
      <vt:lpstr>Прийоми попередження академічної доброчесності здобувачами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діяльності сучасного загальноосвітнього навчального закладу</dc:title>
  <dc:creator>User3</dc:creator>
  <cp:lastModifiedBy>rdh</cp:lastModifiedBy>
  <cp:revision>53</cp:revision>
  <dcterms:created xsi:type="dcterms:W3CDTF">2014-06-02T13:12:23Z</dcterms:created>
  <dcterms:modified xsi:type="dcterms:W3CDTF">2021-01-13T06:24:50Z</dcterms:modified>
</cp:coreProperties>
</file>